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057548-C261-4213-B7FC-C3DC53FF7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993EAA1-8AFA-4212-B5E2-46CB685D1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CEA53E1-3003-4714-AE57-5C0BC2F6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303C07A-88E1-4489-B526-B497B33B1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F037D47-A1E8-4017-8049-83409DAAF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805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3BF5A7A-4450-41F6-BF60-E486CD64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D758FA5-59DF-4E66-89D3-004ADCA12C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3567650-B9FB-43C4-9DA5-11405828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E5E1D40-53FD-4D9D-9A6A-A9787807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6AB5C25-B808-4B83-AAEA-FD26DD75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126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AA2DD1A2-386D-4EB7-8296-11B56CE07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C87F35C-6804-45DA-A9D6-AF27CD937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1790A33-9159-469C-A576-C654E2FAF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A6F4132-B2E8-46B2-85B5-BDFD974BD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417EB5A-1EAB-4D8F-8141-197CBE27F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685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230B0F9-29B2-46E0-9599-704DDDAE8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2FF8D0F-2B4C-42E9-9C08-0CF0B9E89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0A6FE57-2C08-4697-8753-4F6BF817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86B3628-4024-47AD-8DD8-6F7DD87A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4F83224-C252-4429-9740-73E422D2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3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C531BBD-9C58-4524-98FD-D6FA56EE5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F0A542D-9DC0-471E-815C-28A924B86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E7CA1A3-7D86-4773-B241-111940028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A2C7592-0A89-427F-A397-784D0FD3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7D40856-88E2-46F9-96DA-F9880F4FA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39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0269C99-1DA2-4507-9415-FF69416C5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B4DD5C4-1953-4BB3-B97C-B3F7C6F3E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3BFF69A-CE1C-4172-8CA0-6CE229E50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B214300-CD88-442E-9227-ACCF3794E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E53D4F2-AE91-4324-81FA-20A18057D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BBE6F36-B8AF-4588-9808-35610733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817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39C5C55-022F-41F1-8976-64F71F505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DF6A203-E3FF-429D-9143-3B4FF9EE9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6A6C5E8-4E89-49E4-9253-4791CC7FC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1866CA30-46B5-4640-8462-6F01DF984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ED65F2B-E8E7-4D27-BB02-BB1F6732A0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55D8143A-69A4-4ADD-A5DF-F569D5CD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9D24F65-61AF-4463-A628-7CC20EF5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CF85075D-F2FA-49F4-BF01-A11530C21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389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FD8ACA4-BE33-426F-A7C5-3B1D2842C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CFFFB28-C3BA-4894-9C66-59EA2D674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C5076C3-BE36-4635-A6CC-45B40F27D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A0258555-09AF-4A1D-B3CB-675169157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627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1CDDF8C0-839D-4C0F-880D-547FE31FC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CC8E08F2-A639-49E1-B79F-3FEC640B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F70FCF1-80E6-4D54-820F-51A78198C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099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32019D7-2915-46CC-B507-5BB219DB5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5C1B10C-B141-44ED-AC84-D39549C45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732DA97-70A0-408A-AD3A-598B2DE8F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55186DD-FCA5-44C4-98AF-DF93DCE04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D254539-8448-450B-98CA-55B4FB94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91BF755-5E68-4D67-8D83-84932F1F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938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F27A55-FE92-4BA1-A97F-2A99897A0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FEA71CA-D497-4297-A3F1-68DACC1C2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F93AAD77-C100-44F8-9C11-683A539F9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05E1D17-820E-4D60-9187-B6244021A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41B39FF-82E2-4692-91C6-0DA2AA1A4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8CF4FF-F305-4F16-B137-68ED94B74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569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73121FE-2018-410D-AEC5-EE1FB9AFB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E0DF50A-7F93-4F12-AF2D-E245DED69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D8A01BA-EAB5-4B39-B39B-5D94EFBF8B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44BE-4431-495E-AEFE-032F629C26CD}" type="datetimeFigureOut">
              <a:rPr lang="he-IL" smtClean="0"/>
              <a:t>כ"ח/שבט/תשפ"ד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6AC1112-7C47-4CE2-A186-AC1682F64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68FC9AB-493D-4C1F-8DA5-BEAC8CE6F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B3150-EA99-4AD2-90D5-AB0F4B4937E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630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95F64994-9985-48A5-965B-119DB2F29CBB}"/>
              </a:ext>
            </a:extLst>
          </p:cNvPr>
          <p:cNvSpPr/>
          <p:nvPr/>
        </p:nvSpPr>
        <p:spPr>
          <a:xfrm>
            <a:off x="103367" y="0"/>
            <a:ext cx="12003792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/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 rtl="0"/>
            <a:r>
              <a:rPr lang="en-US" sz="20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2000" b="1" dirty="0">
                <a:solidFill>
                  <a:schemeClr val="accent6">
                    <a:lumMod val="50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ריענון הנחיות דיווח מילואים במערכת הנוכחות </a:t>
            </a:r>
          </a:p>
          <a:p>
            <a:endParaRPr lang="he-IL" sz="14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sz="14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u="sng" dirty="0">
                <a:ea typeface="Tahoma" panose="020B0604030504040204" pitchFamily="34" charset="0"/>
                <a:cs typeface="Tahoma" panose="020B0604030504040204" pitchFamily="34" charset="0"/>
              </a:rPr>
              <a:t>אופן דיווח יום מילואים מלא 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ביום מילואים מלא יש לדווח במערכת הנוכחות יום מילואים ללא הזנת שעות התחלה וסיום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בנוסף יש לצרף למערכת </a:t>
            </a:r>
            <a:r>
              <a:rPr lang="en-US" sz="1400" dirty="0">
                <a:ea typeface="Tahoma" panose="020B0604030504040204" pitchFamily="34" charset="0"/>
                <a:cs typeface="Tahoma" panose="020B0604030504040204" pitchFamily="34" charset="0"/>
              </a:rPr>
              <a:t>ESS</a:t>
            </a: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 אישור מילואים חתום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dirty="0"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u="sng" dirty="0">
                <a:ea typeface="Tahoma" panose="020B0604030504040204" pitchFamily="34" charset="0"/>
                <a:cs typeface="Tahoma" panose="020B0604030504040204" pitchFamily="34" charset="0"/>
              </a:rPr>
              <a:t>דיווח יום מילואים מלא ובנוסף עבודה במשרד / בתפקיד 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דיווח יום המילואים יהיה יום שלם ללא שעת התחלה ושעת סיום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שעות העבודה במשרד יהיו בהתאם להחתמות השעון ובמקרה של יציאה בתפקיד בהתאם לאישור המנהל במערכת</a:t>
            </a:r>
            <a:endParaRPr lang="he-IL" sz="1400" dirty="0">
              <a:highlight>
                <a:srgbClr val="FFFF00"/>
              </a:highlight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בנוסף יש לצרף למערכת </a:t>
            </a:r>
            <a:r>
              <a:rPr lang="en-US" sz="1400" dirty="0">
                <a:ea typeface="Tahoma" panose="020B0604030504040204" pitchFamily="34" charset="0"/>
                <a:cs typeface="Tahoma" panose="020B0604030504040204" pitchFamily="34" charset="0"/>
              </a:rPr>
              <a:t>ESS</a:t>
            </a: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 אישור מילואים חתום</a:t>
            </a:r>
          </a:p>
          <a:p>
            <a:pPr lvl="0"/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* </a:t>
            </a:r>
            <a:r>
              <a:rPr lang="he-IL" sz="1400" u="sng" dirty="0">
                <a:ea typeface="Tahoma" panose="020B0604030504040204" pitchFamily="34" charset="0"/>
                <a:cs typeface="Tahoma" panose="020B0604030504040204" pitchFamily="34" charset="0"/>
              </a:rPr>
              <a:t>הערה</a:t>
            </a: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 - הגעה לעבודה במהלך שירות המילואים לא תתאפשר בימים שאינם ימי עבודה כגון: ימי מנוחה, ימי מועד, חופשות מרוכזות, ימי שבתון וכו' 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dirty="0"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u="sng" dirty="0">
                <a:ea typeface="Tahoma" panose="020B0604030504040204" pitchFamily="34" charset="0"/>
                <a:cs typeface="Tahoma" panose="020B0604030504040204" pitchFamily="34" charset="0"/>
              </a:rPr>
              <a:t>דיווח חצי יום מילואים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עובד המבצע את שירות המילואים מעבר לשעות העבודה, ישולמו לו הן שכר עבודה רגיל והן תגמול מילואים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שעות המילואים ידווחו </a:t>
            </a:r>
            <a:r>
              <a:rPr lang="he-IL" sz="1400" b="1" dirty="0">
                <a:ea typeface="Tahoma" panose="020B0604030504040204" pitchFamily="34" charset="0"/>
                <a:cs typeface="Tahoma" panose="020B0604030504040204" pitchFamily="34" charset="0"/>
              </a:rPr>
              <a:t>החל מהשעה 16:00 ועד השעה 23:59 </a:t>
            </a:r>
          </a:p>
          <a:p>
            <a:pPr lvl="0"/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* </a:t>
            </a:r>
            <a:r>
              <a:rPr lang="he-IL" sz="1400" u="sng" dirty="0">
                <a:ea typeface="Tahoma" panose="020B0604030504040204" pitchFamily="34" charset="0"/>
                <a:cs typeface="Tahoma" panose="020B0604030504040204" pitchFamily="34" charset="0"/>
              </a:rPr>
              <a:t>הערה</a:t>
            </a:r>
            <a:r>
              <a:rPr lang="he-IL" sz="1400" dirty="0">
                <a:ea typeface="Tahoma" panose="020B0604030504040204" pitchFamily="34" charset="0"/>
                <a:cs typeface="Tahoma" panose="020B0604030504040204" pitchFamily="34" charset="0"/>
              </a:rPr>
              <a:t> - ניתן לדווח חצי יום מילואים גם בימי היעדרות (יום מנוחה ו/או בחופשה) 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sz="14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dirty="0">
                <a:ea typeface="Tahoma" panose="020B0604030504040204" pitchFamily="34" charset="0"/>
                <a:cs typeface="Tahoma" panose="020B0604030504040204" pitchFamily="34" charset="0"/>
              </a:rPr>
              <a:t>עובד שהשלים את שירותו במילואים, נדרש לצרף </a:t>
            </a:r>
            <a:r>
              <a:rPr lang="he-IL" sz="1400" b="1">
                <a:ea typeface="Tahoma" panose="020B0604030504040204" pitchFamily="34" charset="0"/>
                <a:cs typeface="Tahoma" panose="020B0604030504040204" pitchFamily="34" charset="0"/>
              </a:rPr>
              <a:t>טופס 3010 חתום; </a:t>
            </a:r>
            <a:endParaRPr lang="he-IL" sz="14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sz="1400" b="1" dirty="0">
                <a:ea typeface="Tahoma" panose="020B0604030504040204" pitchFamily="34" charset="0"/>
                <a:cs typeface="Tahoma" panose="020B0604030504040204" pitchFamily="34" charset="0"/>
              </a:rPr>
              <a:t>עובד שטרם השלים את שירותו במילואים יש להעביר טופס אישור לשירות מילואים בחירום</a:t>
            </a:r>
            <a:endParaRPr lang="en-US" sz="14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sz="1400" b="1" dirty="0">
              <a:solidFill>
                <a:srgbClr val="0070C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sz="1400" b="1" dirty="0">
              <a:solidFill>
                <a:srgbClr val="0070C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he-IL" sz="1600" b="1" dirty="0">
                <a:solidFill>
                  <a:schemeClr val="accent6">
                    <a:lumMod val="50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לידיעתכם: עובד אשר שירת במילואים 10 ימים ומעלה במשך שנה </a:t>
            </a:r>
            <a:r>
              <a:rPr lang="he-IL" sz="1600" b="1" dirty="0" err="1">
                <a:solidFill>
                  <a:schemeClr val="accent6">
                    <a:lumMod val="50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קלנדרית</a:t>
            </a:r>
            <a:r>
              <a:rPr lang="he-IL" sz="1600" b="1" dirty="0">
                <a:solidFill>
                  <a:schemeClr val="accent6">
                    <a:lumMod val="50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, יהיה זכאי ליום חופשה מעבר למכסה השנתית שהוא זכאי לה. </a:t>
            </a:r>
            <a:endParaRPr lang="en-US" sz="1600" b="1" dirty="0">
              <a:solidFill>
                <a:schemeClr val="accent6">
                  <a:lumMod val="50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sz="2000" b="1" dirty="0">
              <a:solidFill>
                <a:schemeClr val="accent6">
                  <a:lumMod val="50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e-IL" b="1" dirty="0"/>
              <a:t>  </a:t>
            </a:r>
            <a:endParaRPr lang="en-US" dirty="0"/>
          </a:p>
          <a:p>
            <a:pPr algn="l"/>
            <a:r>
              <a:rPr lang="he-IL" sz="1600" b="1" dirty="0">
                <a:ea typeface="Tahoma" panose="020B0604030504040204" pitchFamily="34" charset="0"/>
                <a:cs typeface="Tahoma" panose="020B0604030504040204" pitchFamily="34" charset="0"/>
              </a:rPr>
              <a:t>לשאלות נוספות מוזמנים לפנות לשרית עמיחי</a:t>
            </a:r>
          </a:p>
          <a:p>
            <a:pPr algn="ctr"/>
            <a:endParaRPr lang="he-I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</a:t>
            </a:r>
            <a:r>
              <a:rPr lang="he-IL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 </a:t>
            </a:r>
            <a:endParaRPr 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6" name="Picture 12" descr="E5ECEF45-CDE5-4A65-AAD1-3918526E866F">
            <a:extLst>
              <a:ext uri="{FF2B5EF4-FFF2-40B4-BE49-F238E27FC236}">
                <a16:creationId xmlns:a16="http://schemas.microsoft.com/office/drawing/2014/main" id="{226DED3E-D6B1-498F-8974-EBE5ACA2B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5075" cy="891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4" descr="https://mesibalend.co.il/wp-content/uploads/images/52983f0e-8806-11ec-96cb-4a04fcc27507.png">
            <a:extLst>
              <a:ext uri="{FF2B5EF4-FFF2-40B4-BE49-F238E27FC236}">
                <a16:creationId xmlns:a16="http://schemas.microsoft.com/office/drawing/2014/main" id="{362F47D4-8BC7-48BF-99FD-4D25B538BB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65250" y="2934302"/>
            <a:ext cx="288879" cy="288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797607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0</Words>
  <Application>Microsoft Office PowerPoint</Application>
  <PresentationFormat>מסך רחב</PresentationFormat>
  <Paragraphs>29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David</vt:lpstr>
      <vt:lpstr>Segoe UI Semibold</vt:lpstr>
      <vt:lpstr>Tahoma</vt:lpstr>
      <vt:lpstr>Times New Roman</vt:lpstr>
      <vt:lpstr>Wingdings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שלי אלמליח</dc:creator>
  <cp:lastModifiedBy>טליה קוזחי</cp:lastModifiedBy>
  <cp:revision>58</cp:revision>
  <dcterms:created xsi:type="dcterms:W3CDTF">2023-03-01T12:16:52Z</dcterms:created>
  <dcterms:modified xsi:type="dcterms:W3CDTF">2024-02-07T06:58:43Z</dcterms:modified>
</cp:coreProperties>
</file>